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50" d="100"/>
          <a:sy n="50" d="100"/>
        </p:scale>
        <p:origin x="-66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0" lang="en-US"/>
            </a:p>
          </p:txBody>
        </p:sp>
      </p:grp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3" name="Group 11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9230" name="Rectangle 1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81200"/>
            <a:ext cx="7772400" cy="1143000"/>
          </a:xfrm>
        </p:spPr>
        <p:txBody>
          <a:bodyPr anchor="ctr"/>
          <a:lstStyle>
            <a:lvl1pPr algn="ctr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231" name="Rectangle 1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dt" sz="quarter" idx="10"/>
          </p:nvPr>
        </p:nvSpPr>
        <p:spPr>
          <a:xfrm>
            <a:off x="439738" y="59896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35313" y="60023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00850" y="597852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F829AC-54E0-40C0-AD7C-63206D10A2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54F11-EE24-4E9D-99F1-77F5937677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12D632-3000-4CB7-B4A9-1DD5CCDCF3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55927-C520-42D7-A4B7-8ECEF2919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6F10A2-38CB-4CA4-B9DA-9474AB2F00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A9EB4E-E2B9-4B5D-9B91-F95898FA6E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AF374-9B3A-4419-A14A-27EFEDA08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D80961-285B-4ED0-B9A3-097421ED0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80DEE8-2CBA-459F-A34A-617BE93659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E4938-8350-413A-A6C2-B135F86AC1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57FEE-26BB-46F0-86CE-1ECD6F1CAD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77800" y="230188"/>
            <a:ext cx="203200" cy="6503987"/>
            <a:chOff x="112" y="145"/>
            <a:chExt cx="128" cy="4097"/>
          </a:xfrm>
        </p:grpSpPr>
        <p:sp>
          <p:nvSpPr>
            <p:cNvPr id="8195" name="Rectangle 3"/>
            <p:cNvSpPr>
              <a:spLocks noChangeArrowheads="1"/>
            </p:cNvSpPr>
            <p:nvPr/>
          </p:nvSpPr>
          <p:spPr bwMode="auto">
            <a:xfrm flipH="1">
              <a:off x="192" y="162"/>
              <a:ext cx="48" cy="408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196" name="Rectangle 4"/>
            <p:cNvSpPr>
              <a:spLocks noChangeArrowheads="1"/>
            </p:cNvSpPr>
            <p:nvPr/>
          </p:nvSpPr>
          <p:spPr bwMode="auto">
            <a:xfrm>
              <a:off x="112" y="145"/>
              <a:ext cx="48" cy="3941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0" lang="en-US"/>
            </a:p>
          </p:txBody>
        </p:sp>
      </p:grpSp>
      <p:grpSp>
        <p:nvGrpSpPr>
          <p:cNvPr id="1027" name="Group 5"/>
          <p:cNvGrpSpPr>
            <a:grpSpLocks/>
          </p:cNvGrpSpPr>
          <p:nvPr/>
        </p:nvGrpSpPr>
        <p:grpSpPr bwMode="auto">
          <a:xfrm>
            <a:off x="8793163" y="220663"/>
            <a:ext cx="198437" cy="6408737"/>
            <a:chOff x="5539" y="139"/>
            <a:chExt cx="125" cy="4037"/>
          </a:xfrm>
        </p:grpSpPr>
        <p:sp>
          <p:nvSpPr>
            <p:cNvPr id="8198" name="Rectangle 6"/>
            <p:cNvSpPr>
              <a:spLocks noChangeArrowheads="1"/>
            </p:cNvSpPr>
            <p:nvPr/>
          </p:nvSpPr>
          <p:spPr bwMode="auto">
            <a:xfrm rot="-10800000" flipH="1" flipV="1">
              <a:off x="5621" y="139"/>
              <a:ext cx="43" cy="398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199" name="Rectangle 7"/>
            <p:cNvSpPr>
              <a:spLocks noChangeArrowheads="1"/>
            </p:cNvSpPr>
            <p:nvPr/>
          </p:nvSpPr>
          <p:spPr bwMode="auto">
            <a:xfrm rot="10800000" flipV="1">
              <a:off x="5539" y="240"/>
              <a:ext cx="49" cy="3936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028" name="Group 8"/>
          <p:cNvGrpSpPr>
            <a:grpSpLocks/>
          </p:cNvGrpSpPr>
          <p:nvPr/>
        </p:nvGrpSpPr>
        <p:grpSpPr bwMode="auto">
          <a:xfrm>
            <a:off x="412750" y="6477000"/>
            <a:ext cx="8686800" cy="228600"/>
            <a:chOff x="260" y="4080"/>
            <a:chExt cx="5472" cy="144"/>
          </a:xfrm>
        </p:grpSpPr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 rot="5400000" flipV="1">
              <a:off x="2972" y="1368"/>
              <a:ext cx="48" cy="547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accent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202" name="Rectangle 10"/>
            <p:cNvSpPr>
              <a:spLocks noChangeArrowheads="1"/>
            </p:cNvSpPr>
            <p:nvPr/>
          </p:nvSpPr>
          <p:spPr bwMode="auto">
            <a:xfrm rot="5400000" flipV="1">
              <a:off x="2914" y="1522"/>
              <a:ext cx="48" cy="5355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029" name="Group 11"/>
          <p:cNvGrpSpPr>
            <a:grpSpLocks/>
          </p:cNvGrpSpPr>
          <p:nvPr/>
        </p:nvGrpSpPr>
        <p:grpSpPr bwMode="auto">
          <a:xfrm>
            <a:off x="76200" y="176213"/>
            <a:ext cx="8745538" cy="161925"/>
            <a:chOff x="48" y="111"/>
            <a:chExt cx="5509" cy="102"/>
          </a:xfrm>
        </p:grpSpPr>
        <p:sp>
          <p:nvSpPr>
            <p:cNvPr id="8204" name="Rectangle 12"/>
            <p:cNvSpPr>
              <a:spLocks noChangeArrowheads="1"/>
            </p:cNvSpPr>
            <p:nvPr/>
          </p:nvSpPr>
          <p:spPr bwMode="auto">
            <a:xfrm rot="5400000" flipV="1">
              <a:off x="2853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 rot="5400000" flipV="1">
              <a:off x="2783" y="-2624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grpSp>
        <p:nvGrpSpPr>
          <p:cNvPr id="1030" name="Group 14"/>
          <p:cNvGrpSpPr>
            <a:grpSpLocks/>
          </p:cNvGrpSpPr>
          <p:nvPr/>
        </p:nvGrpSpPr>
        <p:grpSpPr bwMode="auto">
          <a:xfrm>
            <a:off x="71438" y="176213"/>
            <a:ext cx="8745537" cy="161925"/>
            <a:chOff x="45" y="111"/>
            <a:chExt cx="5509" cy="102"/>
          </a:xfrm>
        </p:grpSpPr>
        <p:sp>
          <p:nvSpPr>
            <p:cNvPr id="8207" name="Rectangle 15"/>
            <p:cNvSpPr>
              <a:spLocks noChangeArrowheads="1"/>
            </p:cNvSpPr>
            <p:nvPr/>
          </p:nvSpPr>
          <p:spPr bwMode="auto">
            <a:xfrm rot="5400000" flipV="1">
              <a:off x="2850" y="-2491"/>
              <a:ext cx="37" cy="5371"/>
            </a:xfrm>
            <a:prstGeom prst="rect">
              <a:avLst/>
            </a:prstGeom>
            <a:gradFill rotWithShape="0">
              <a:gsLst>
                <a:gs pos="0">
                  <a:schemeClr val="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 rot="5400000" flipV="1">
              <a:off x="2781" y="-2625"/>
              <a:ext cx="38" cy="5509"/>
            </a:xfrm>
            <a:prstGeom prst="rect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GB"/>
            </a:p>
          </p:txBody>
        </p:sp>
      </p:grpSp>
      <p:sp>
        <p:nvSpPr>
          <p:cNvPr id="103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21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1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019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21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019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5B1B48ED-D888-4BAF-9E5D-07036B40E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6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cs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cs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cs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cs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cs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cs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cs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GCSE Media Studies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Welcome to Media Studies!!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Course Outline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The course consists of 3 units:</a:t>
            </a:r>
            <a:endParaRPr lang="en-GB" smtClean="0"/>
          </a:p>
          <a:p>
            <a:pPr eaLnBrk="1" hangingPunct="1"/>
            <a:r>
              <a:rPr lang="en-GB" b="1" smtClean="0">
                <a:latin typeface="Arial" charset="0"/>
              </a:rPr>
              <a:t>B321 </a:t>
            </a:r>
            <a:r>
              <a:rPr lang="en-GB" b="1" smtClean="0">
                <a:latin typeface="Times New Roman" pitchFamily="18" charset="0"/>
              </a:rPr>
              <a:t>–</a:t>
            </a:r>
            <a:r>
              <a:rPr lang="en-GB" b="1" smtClean="0">
                <a:latin typeface="Arial" charset="0"/>
              </a:rPr>
              <a:t> Individual Media Studies Portfolio (30%)</a:t>
            </a:r>
            <a:endParaRPr lang="en-GB" smtClean="0"/>
          </a:p>
          <a:p>
            <a:pPr eaLnBrk="1" hangingPunct="1"/>
            <a:r>
              <a:rPr lang="en-GB" b="1" smtClean="0">
                <a:latin typeface="Arial" charset="0"/>
              </a:rPr>
              <a:t>B322 Textual Analysis and Media Studies Topic (Moving image) (40%)</a:t>
            </a:r>
            <a:endParaRPr lang="en-GB" smtClean="0"/>
          </a:p>
          <a:p>
            <a:pPr eaLnBrk="1" hangingPunct="1"/>
            <a:r>
              <a:rPr lang="en-GB" b="1" smtClean="0">
                <a:latin typeface="Arial" charset="0"/>
              </a:rPr>
              <a:t>B324 </a:t>
            </a:r>
            <a:r>
              <a:rPr lang="en-GB" b="1" smtClean="0">
                <a:latin typeface="Times New Roman" pitchFamily="18" charset="0"/>
              </a:rPr>
              <a:t>–</a:t>
            </a:r>
            <a:r>
              <a:rPr lang="en-GB" b="1" smtClean="0">
                <a:latin typeface="Arial" charset="0"/>
              </a:rPr>
              <a:t> Production Portfolio in Media Studies (30%)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latin typeface="Arial" charset="0"/>
              </a:rPr>
              <a:t/>
            </a:r>
            <a:br>
              <a:rPr lang="en-GB" b="1" smtClean="0">
                <a:latin typeface="Arial" charset="0"/>
              </a:rPr>
            </a:br>
            <a:r>
              <a:rPr lang="en-GB" b="1" smtClean="0">
                <a:latin typeface="Arial" charset="0"/>
              </a:rPr>
              <a:t>B321 </a:t>
            </a:r>
            <a:r>
              <a:rPr lang="en-GB" b="1" smtClean="0">
                <a:latin typeface="Times New Roman" pitchFamily="18" charset="0"/>
              </a:rPr>
              <a:t>–</a:t>
            </a:r>
            <a:r>
              <a:rPr lang="en-GB" b="1" smtClean="0">
                <a:latin typeface="Arial" charset="0"/>
              </a:rPr>
              <a:t> Individual Media Studies Portfolio 30%</a:t>
            </a:r>
            <a:br>
              <a:rPr lang="en-GB" b="1" smtClean="0">
                <a:latin typeface="Arial" charset="0"/>
              </a:rPr>
            </a:br>
            <a:endParaRPr lang="en-GB" b="1" smtClean="0">
              <a:latin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GB" smtClean="0">
                <a:latin typeface="Arial" charset="0"/>
              </a:rPr>
              <a:t>The portfolio consists of:</a:t>
            </a:r>
            <a:endParaRPr lang="en-GB" smtClean="0"/>
          </a:p>
          <a:p>
            <a:pPr eaLnBrk="1" hangingPunct="1"/>
            <a:r>
              <a:rPr lang="en-GB" smtClean="0">
                <a:latin typeface="Arial" charset="0"/>
              </a:rPr>
              <a:t>An analytical assignment (60)</a:t>
            </a:r>
            <a:endParaRPr lang="en-GB" smtClean="0"/>
          </a:p>
          <a:p>
            <a:pPr eaLnBrk="1" hangingPunct="1"/>
            <a:r>
              <a:rPr lang="en-GB" smtClean="0">
                <a:latin typeface="Arial" charset="0"/>
              </a:rPr>
              <a:t>A production exercise (40)</a:t>
            </a:r>
            <a:endParaRPr lang="en-GB" smtClean="0"/>
          </a:p>
          <a:p>
            <a:pPr eaLnBrk="1" hangingPunct="1"/>
            <a:r>
              <a:rPr lang="en-GB" smtClean="0">
                <a:latin typeface="Arial" charset="0"/>
              </a:rPr>
              <a:t>Planning and evaluation (20)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400" b="1" smtClean="0">
                <a:latin typeface="Arial" charset="0"/>
              </a:rPr>
              <a:t>Unit B322: Textual Analysis and Media Studies Topic (Moving Image) 40%</a:t>
            </a:r>
            <a:br>
              <a:rPr lang="en-GB" sz="2400" b="1" smtClean="0">
                <a:latin typeface="Arial" charset="0"/>
              </a:rPr>
            </a:br>
            <a:endParaRPr lang="en-GB" sz="2400" b="1" smtClean="0">
              <a:latin typeface="Arial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GB" sz="2400" b="1" smtClean="0">
                <a:latin typeface="Arial" charset="0"/>
                <a:cs typeface="Arial" charset="0"/>
              </a:rPr>
              <a:t>Section A</a:t>
            </a:r>
          </a:p>
          <a:p>
            <a:pPr eaLnBrk="1" hangingPunct="1"/>
            <a:r>
              <a:rPr lang="en-GB" sz="2400" smtClean="0">
                <a:latin typeface="Arial" charset="0"/>
                <a:cs typeface="Arial" charset="0"/>
              </a:rPr>
              <a:t>Unseen moving image extract 3-5 mins long from action adventure genre</a:t>
            </a:r>
            <a:endParaRPr lang="en-GB" sz="2400" smtClean="0"/>
          </a:p>
          <a:p>
            <a:pPr eaLnBrk="1" hangingPunct="1"/>
            <a:r>
              <a:rPr lang="en-GB" sz="2400" smtClean="0">
                <a:latin typeface="Arial" charset="0"/>
                <a:cs typeface="Arial" charset="0"/>
              </a:rPr>
              <a:t>3 questions assessing key concepts:</a:t>
            </a:r>
            <a:endParaRPr lang="en-GB" sz="2400" smtClean="0"/>
          </a:p>
          <a:p>
            <a:pPr eaLnBrk="1" hangingPunct="1"/>
            <a:r>
              <a:rPr lang="en-GB" sz="2400" smtClean="0">
                <a:latin typeface="Times New Roman" pitchFamily="18" charset="0"/>
                <a:cs typeface="Arial" charset="0"/>
              </a:rPr>
              <a:t>Ø</a:t>
            </a:r>
            <a:r>
              <a:rPr lang="en-GB" sz="2400" smtClean="0">
                <a:latin typeface="Times New Roman" pitchFamily="18" charset="0"/>
              </a:rPr>
              <a:t>     </a:t>
            </a:r>
            <a:r>
              <a:rPr lang="en-GB" sz="2400" smtClean="0"/>
              <a:t> </a:t>
            </a:r>
            <a:r>
              <a:rPr lang="en-GB" sz="2400" smtClean="0">
                <a:latin typeface="Arial" charset="0"/>
                <a:cs typeface="Arial" charset="0"/>
              </a:rPr>
              <a:t>Genre</a:t>
            </a:r>
            <a:endParaRPr lang="en-GB" sz="2400" smtClean="0"/>
          </a:p>
          <a:p>
            <a:pPr eaLnBrk="1" hangingPunct="1"/>
            <a:r>
              <a:rPr lang="en-GB" sz="2400" smtClean="0">
                <a:latin typeface="Times New Roman" pitchFamily="18" charset="0"/>
                <a:cs typeface="Arial" charset="0"/>
              </a:rPr>
              <a:t>Ø</a:t>
            </a:r>
            <a:r>
              <a:rPr lang="en-GB" sz="2400" smtClean="0">
                <a:latin typeface="Times New Roman" pitchFamily="18" charset="0"/>
              </a:rPr>
              <a:t>     </a:t>
            </a:r>
            <a:r>
              <a:rPr lang="en-GB" sz="2400" smtClean="0"/>
              <a:t> </a:t>
            </a:r>
            <a:r>
              <a:rPr lang="en-GB" sz="2400" smtClean="0">
                <a:latin typeface="Arial" charset="0"/>
                <a:cs typeface="Arial" charset="0"/>
              </a:rPr>
              <a:t>Media Language</a:t>
            </a:r>
            <a:endParaRPr lang="en-GB" sz="2400" smtClean="0"/>
          </a:p>
          <a:p>
            <a:pPr eaLnBrk="1" hangingPunct="1"/>
            <a:r>
              <a:rPr lang="en-GB" sz="2400" smtClean="0">
                <a:latin typeface="Times New Roman" pitchFamily="18" charset="0"/>
                <a:cs typeface="Arial" charset="0"/>
              </a:rPr>
              <a:t>Ø</a:t>
            </a:r>
            <a:r>
              <a:rPr lang="en-GB" sz="2400" smtClean="0">
                <a:latin typeface="Times New Roman" pitchFamily="18" charset="0"/>
              </a:rPr>
              <a:t>     </a:t>
            </a:r>
            <a:r>
              <a:rPr lang="en-GB" sz="2400" smtClean="0"/>
              <a:t> </a:t>
            </a:r>
            <a:r>
              <a:rPr lang="en-GB" sz="2400" smtClean="0">
                <a:latin typeface="Arial" charset="0"/>
                <a:cs typeface="Arial" charset="0"/>
              </a:rPr>
              <a:t>Representation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latin typeface="Arial" charset="0"/>
                <a:cs typeface="Arial" charset="0"/>
              </a:rPr>
              <a:t>Section B</a:t>
            </a:r>
          </a:p>
          <a:p>
            <a:pPr eaLnBrk="1" hangingPunct="1"/>
            <a:r>
              <a:rPr lang="en-GB" smtClean="0">
                <a:latin typeface="Arial" charset="0"/>
                <a:cs typeface="Arial" charset="0"/>
              </a:rPr>
              <a:t>TV comedy</a:t>
            </a:r>
            <a:endParaRPr lang="en-GB" smtClean="0"/>
          </a:p>
          <a:p>
            <a:pPr eaLnBrk="1" hangingPunct="1"/>
            <a:r>
              <a:rPr lang="en-GB" smtClean="0">
                <a:latin typeface="Arial" charset="0"/>
                <a:cs typeface="Arial" charset="0"/>
              </a:rPr>
              <a:t>1 compulsory question assessing key concepts:</a:t>
            </a:r>
            <a:endParaRPr lang="en-GB" smtClean="0"/>
          </a:p>
          <a:p>
            <a:pPr eaLnBrk="1" hangingPunct="1"/>
            <a:r>
              <a:rPr lang="en-GB" smtClean="0">
                <a:latin typeface="Times New Roman" pitchFamily="18" charset="0"/>
                <a:cs typeface="Arial" charset="0"/>
              </a:rPr>
              <a:t>Ø</a:t>
            </a:r>
            <a:r>
              <a:rPr lang="en-GB" smtClean="0">
                <a:latin typeface="Times New Roman" pitchFamily="18" charset="0"/>
              </a:rPr>
              <a:t>     </a:t>
            </a:r>
            <a:r>
              <a:rPr lang="en-GB" smtClean="0"/>
              <a:t> </a:t>
            </a:r>
            <a:r>
              <a:rPr lang="en-GB" smtClean="0">
                <a:latin typeface="Arial" charset="0"/>
                <a:cs typeface="Arial" charset="0"/>
              </a:rPr>
              <a:t>Audience</a:t>
            </a:r>
            <a:endParaRPr lang="en-GB" smtClean="0"/>
          </a:p>
          <a:p>
            <a:pPr eaLnBrk="1" hangingPunct="1"/>
            <a:r>
              <a:rPr lang="en-GB" smtClean="0">
                <a:latin typeface="Arial" charset="0"/>
                <a:cs typeface="Arial" charset="0"/>
              </a:rPr>
              <a:t>Institution</a:t>
            </a:r>
            <a:r>
              <a:rPr lang="en-GB" smtClean="0"/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latin typeface="Arial" charset="0"/>
                <a:cs typeface="Arial" charset="0"/>
              </a:rPr>
              <a:t/>
            </a:r>
            <a:br>
              <a:rPr lang="en-GB" b="1" smtClean="0">
                <a:latin typeface="Arial" charset="0"/>
                <a:cs typeface="Arial" charset="0"/>
              </a:rPr>
            </a:br>
            <a:r>
              <a:rPr lang="en-GB" b="1" smtClean="0">
                <a:latin typeface="Arial" charset="0"/>
                <a:cs typeface="Arial" charset="0"/>
              </a:rPr>
              <a:t/>
            </a:r>
            <a:br>
              <a:rPr lang="en-GB" b="1" smtClean="0">
                <a:latin typeface="Arial" charset="0"/>
                <a:cs typeface="Arial" charset="0"/>
              </a:rPr>
            </a:br>
            <a:r>
              <a:rPr lang="en-GB" b="1" smtClean="0">
                <a:latin typeface="Arial" charset="0"/>
                <a:cs typeface="Arial" charset="0"/>
              </a:rPr>
              <a:t>Unit B324 Production Portfolio 30%</a:t>
            </a:r>
            <a:r>
              <a:rPr lang="en-GB" smtClean="0"/>
              <a:t/>
            </a:r>
            <a:br>
              <a:rPr lang="en-GB" smtClean="0"/>
            </a:br>
            <a:endParaRPr lang="en-GB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800" b="1" smtClean="0">
                <a:latin typeface="Arial" charset="0"/>
                <a:cs typeface="Arial" charset="0"/>
              </a:rPr>
              <a:t>Print </a:t>
            </a:r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Arial" charset="0"/>
                <a:cs typeface="Arial" charset="0"/>
              </a:rPr>
              <a:t>A print-based advertising campaign for a new product, such as a new clothing range, to include:</a:t>
            </a:r>
            <a:endParaRPr lang="en-GB" sz="28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GB" sz="2800" smtClean="0"/>
              <a:t>	</a:t>
            </a:r>
            <a:r>
              <a:rPr lang="en-GB" sz="2800" smtClean="0">
                <a:latin typeface="Arial" charset="0"/>
                <a:cs typeface="Arial" charset="0"/>
              </a:rPr>
              <a:t>A brand name design</a:t>
            </a:r>
            <a:endParaRPr lang="en-GB" sz="2800" smtClean="0"/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Arial" charset="0"/>
                <a:cs typeface="Arial" charset="0"/>
              </a:rPr>
              <a:t>2 full page magazine advertisements and a billboard poster using original photography</a:t>
            </a:r>
            <a:endParaRPr lang="en-GB" sz="2800" smtClean="0"/>
          </a:p>
          <a:p>
            <a:pPr eaLnBrk="1" hangingPunct="1">
              <a:lnSpc>
                <a:spcPct val="90000"/>
              </a:lnSpc>
            </a:pPr>
            <a:r>
              <a:rPr lang="en-GB" sz="2800" smtClean="0">
                <a:latin typeface="Arial" charset="0"/>
                <a:cs typeface="Arial" charset="0"/>
              </a:rPr>
              <a:t>(if candidates are working in a group each group member must produce at least one advertisement)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on Frame">
  <a:themeElements>
    <a:clrScheme name="Neon Frame 1">
      <a:dk1>
        <a:srgbClr val="808080"/>
      </a:dk1>
      <a:lt1>
        <a:srgbClr val="F8F8F8"/>
      </a:lt1>
      <a:dk2>
        <a:srgbClr val="000000"/>
      </a:dk2>
      <a:lt2>
        <a:srgbClr val="FFFFFF"/>
      </a:lt2>
      <a:accent1>
        <a:srgbClr val="6699FF"/>
      </a:accent1>
      <a:accent2>
        <a:srgbClr val="9933FF"/>
      </a:accent2>
      <a:accent3>
        <a:srgbClr val="AAAAAA"/>
      </a:accent3>
      <a:accent4>
        <a:srgbClr val="D4D4D4"/>
      </a:accent4>
      <a:accent5>
        <a:srgbClr val="B8CAFF"/>
      </a:accent5>
      <a:accent6>
        <a:srgbClr val="8A2DE7"/>
      </a:accent6>
      <a:hlink>
        <a:srgbClr val="00FFFF"/>
      </a:hlink>
      <a:folHlink>
        <a:srgbClr val="0099CC"/>
      </a:folHlink>
    </a:clrScheme>
    <a:fontScheme name="Neon Frame">
      <a:majorFont>
        <a:latin typeface="Tahoma"/>
        <a:ea typeface=""/>
        <a:cs typeface="Times New Roman"/>
      </a:majorFont>
      <a:minorFont>
        <a:latin typeface="Tahom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Times New Roman" pitchFamily="18" charset="0"/>
          </a:defRPr>
        </a:defPPr>
      </a:lstStyle>
    </a:lnDef>
  </a:objectDefaults>
  <a:extraClrSchemeLst>
    <a:extraClrScheme>
      <a:clrScheme name="Neon Frame 1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6699FF"/>
        </a:accent1>
        <a:accent2>
          <a:srgbClr val="9933FF"/>
        </a:accent2>
        <a:accent3>
          <a:srgbClr val="AAAAAA"/>
        </a:accent3>
        <a:accent4>
          <a:srgbClr val="D4D4D4"/>
        </a:accent4>
        <a:accent5>
          <a:srgbClr val="B8CAFF"/>
        </a:accent5>
        <a:accent6>
          <a:srgbClr val="8A2DE7"/>
        </a:accent6>
        <a:hlink>
          <a:srgbClr val="00FFFF"/>
        </a:hlink>
        <a:folHlink>
          <a:srgbClr val="0099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on Frame 2">
        <a:dk1>
          <a:srgbClr val="000066"/>
        </a:dk1>
        <a:lt1>
          <a:srgbClr val="FFFFFF"/>
        </a:lt1>
        <a:dk2>
          <a:srgbClr val="3333FF"/>
        </a:dk2>
        <a:lt2>
          <a:srgbClr val="3399FF"/>
        </a:lt2>
        <a:accent1>
          <a:srgbClr val="66CCFF"/>
        </a:accent1>
        <a:accent2>
          <a:srgbClr val="FF66FF"/>
        </a:accent2>
        <a:accent3>
          <a:srgbClr val="FFFFFF"/>
        </a:accent3>
        <a:accent4>
          <a:srgbClr val="000056"/>
        </a:accent4>
        <a:accent5>
          <a:srgbClr val="B8E2FF"/>
        </a:accent5>
        <a:accent6>
          <a:srgbClr val="E75CE7"/>
        </a:accent6>
        <a:hlink>
          <a:srgbClr val="CC00CC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on Fra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69696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C8C8C8"/>
        </a:accent6>
        <a:hlink>
          <a:srgbClr val="3333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on Frame 4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CC9900"/>
        </a:accent1>
        <a:accent2>
          <a:srgbClr val="996600"/>
        </a:accent2>
        <a:accent3>
          <a:srgbClr val="AAAAAA"/>
        </a:accent3>
        <a:accent4>
          <a:srgbClr val="D4D4D4"/>
        </a:accent4>
        <a:accent5>
          <a:srgbClr val="E2CAAA"/>
        </a:accent5>
        <a:accent6>
          <a:srgbClr val="8A5C00"/>
        </a:accent6>
        <a:hlink>
          <a:srgbClr val="CC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on Frame 5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FF6600"/>
        </a:accent1>
        <a:accent2>
          <a:srgbClr val="FF41FF"/>
        </a:accent2>
        <a:accent3>
          <a:srgbClr val="AAAAAA"/>
        </a:accent3>
        <a:accent4>
          <a:srgbClr val="D4D4D4"/>
        </a:accent4>
        <a:accent5>
          <a:srgbClr val="FFB8AA"/>
        </a:accent5>
        <a:accent6>
          <a:srgbClr val="E73AE7"/>
        </a:accent6>
        <a:hlink>
          <a:srgbClr val="FF0066"/>
        </a:hlink>
        <a:folHlink>
          <a:srgbClr val="CC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on Frame 6">
        <a:dk1>
          <a:srgbClr val="808080"/>
        </a:dk1>
        <a:lt1>
          <a:srgbClr val="F8F8F8"/>
        </a:lt1>
        <a:dk2>
          <a:srgbClr val="000000"/>
        </a:dk2>
        <a:lt2>
          <a:srgbClr val="FFFFFF"/>
        </a:lt2>
        <a:accent1>
          <a:srgbClr val="FF4FC9"/>
        </a:accent1>
        <a:accent2>
          <a:srgbClr val="FF91B6"/>
        </a:accent2>
        <a:accent3>
          <a:srgbClr val="AAAAAA"/>
        </a:accent3>
        <a:accent4>
          <a:srgbClr val="D4D4D4"/>
        </a:accent4>
        <a:accent5>
          <a:srgbClr val="FFB2E1"/>
        </a:accent5>
        <a:accent6>
          <a:srgbClr val="E783A5"/>
        </a:accent6>
        <a:hlink>
          <a:srgbClr val="FF99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Designs\Neon Frame.pot</Template>
  <TotalTime>3</TotalTime>
  <Words>140</Words>
  <Application>Microsoft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Times New Roman</vt:lpstr>
      <vt:lpstr>Arial</vt:lpstr>
      <vt:lpstr>Tahoma</vt:lpstr>
      <vt:lpstr>Calibri</vt:lpstr>
      <vt:lpstr>Neon Frame</vt:lpstr>
      <vt:lpstr>GCSE Media Studies</vt:lpstr>
      <vt:lpstr>Course Outline</vt:lpstr>
      <vt:lpstr> B321 – Individual Media Studies Portfolio 30% </vt:lpstr>
      <vt:lpstr>Unit B322: Textual Analysis and Media Studies Topic (Moving Image) 40% </vt:lpstr>
      <vt:lpstr>  Unit B324 Production Portfolio 30% </vt:lpstr>
    </vt:vector>
  </TitlesOfParts>
  <Company>Research Machines plc.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vbond</dc:creator>
  <cp:lastModifiedBy>kbrookes</cp:lastModifiedBy>
  <cp:revision>2</cp:revision>
  <dcterms:created xsi:type="dcterms:W3CDTF">2009-06-01T07:54:00Z</dcterms:created>
  <dcterms:modified xsi:type="dcterms:W3CDTF">2010-10-06T09:33:37Z</dcterms:modified>
</cp:coreProperties>
</file>